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58" r:id="rId14"/>
    <p:sldId id="259" r:id="rId15"/>
    <p:sldId id="260" r:id="rId16"/>
    <p:sldId id="283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64581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3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21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28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94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59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288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7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3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2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9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37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9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3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8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2533F24-D66F-4C93-9953-CF874522303D}" type="datetimeFigureOut">
              <a:rPr lang="en-US" smtClean="0"/>
              <a:pPr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3D4266-DD47-4F69-9693-7F438DF9F0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5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96200" cy="1679575"/>
          </a:xfrm>
        </p:spPr>
        <p:txBody>
          <a:bodyPr>
            <a:normAutofit fontScale="90000"/>
          </a:bodyPr>
          <a:lstStyle/>
          <a:p>
            <a:r>
              <a:rPr lang="en-US" dirty="0"/>
              <a:t>DR URMILA SOLANKI</a:t>
            </a:r>
            <a:br>
              <a:rPr lang="en-US" dirty="0"/>
            </a:br>
            <a:r>
              <a:rPr lang="en-US" dirty="0"/>
              <a:t>SENIOR CONSULTANT ANAESTHETIST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DEXAMETHASONE, as it is so much more potent than Prednisolone, is the steroid of choice.</a:t>
            </a:r>
          </a:p>
          <a:p>
            <a:r>
              <a:rPr lang="en-US" dirty="0"/>
              <a:t>To avoid any long term side effects the dose should be reduced </a:t>
            </a:r>
            <a:r>
              <a:rPr lang="en-US" dirty="0" err="1"/>
              <a:t>gradully</a:t>
            </a:r>
            <a:r>
              <a:rPr lang="en-US" dirty="0"/>
              <a:t> over the following 2-3 weeks.</a:t>
            </a:r>
          </a:p>
          <a:p>
            <a:r>
              <a:rPr lang="en-US" dirty="0"/>
              <a:t>Muscle relaxants can help when the pain is due to muscle spasm, often associated with underlying bone metastases or paraplegia. Try Diazepam 5-20 mg </a:t>
            </a:r>
            <a:r>
              <a:rPr lang="en-US" dirty="0" err="1"/>
              <a:t>nocte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2009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ANTIBIOTICS will help pain caused by opportunistic infections, abscesses etc.</a:t>
            </a:r>
          </a:p>
          <a:p>
            <a:r>
              <a:rPr lang="en-US" dirty="0"/>
              <a:t>The pain and smell caused by an ulcerated malignant </a:t>
            </a:r>
            <a:r>
              <a:rPr lang="en-US" dirty="0" err="1"/>
              <a:t>tumour</a:t>
            </a:r>
            <a:r>
              <a:rPr lang="en-US" dirty="0"/>
              <a:t> can be alleviated by topical Metronidazole.</a:t>
            </a:r>
          </a:p>
        </p:txBody>
      </p:sp>
    </p:spTree>
    <p:extLst>
      <p:ext uri="{BB962C8B-B14F-4D97-AF65-F5344CB8AC3E}">
        <p14:creationId xmlns:p14="http://schemas.microsoft.com/office/powerpoint/2010/main" val="1842162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MODALITIES OF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PALLIATIVE RADIOTHERAPY:</a:t>
            </a:r>
          </a:p>
          <a:p>
            <a:r>
              <a:rPr lang="en-US" dirty="0"/>
              <a:t>Plays an important part in the control of pain due to </a:t>
            </a:r>
            <a:r>
              <a:rPr lang="en-US" dirty="0" err="1"/>
              <a:t>tumours</a:t>
            </a:r>
            <a:r>
              <a:rPr lang="en-US" dirty="0"/>
              <a:t> – extension of a </a:t>
            </a:r>
            <a:r>
              <a:rPr lang="en-US" dirty="0" err="1"/>
              <a:t>tumour</a:t>
            </a:r>
            <a:r>
              <a:rPr lang="en-US" dirty="0"/>
              <a:t> into bladder or bowel is a relative contraindication for radiotherapy – danger of fistula formation.</a:t>
            </a:r>
          </a:p>
          <a:p>
            <a:r>
              <a:rPr lang="en-US" dirty="0"/>
              <a:t>It can be very effective in reducing soft tissue ulceration and bleeding.</a:t>
            </a:r>
          </a:p>
        </p:txBody>
      </p:sp>
    </p:spTree>
    <p:extLst>
      <p:ext uri="{BB962C8B-B14F-4D97-AF65-F5344CB8AC3E}">
        <p14:creationId xmlns:p14="http://schemas.microsoft.com/office/powerpoint/2010/main" val="2499508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300" dirty="0"/>
              <a:t>HORMONE THERAPY</a:t>
            </a:r>
          </a:p>
          <a:p>
            <a:r>
              <a:rPr lang="en-US" sz="3300" dirty="0"/>
              <a:t>For hormone responsive </a:t>
            </a:r>
            <a:r>
              <a:rPr lang="en-US" sz="3300" dirty="0" err="1"/>
              <a:t>tumour</a:t>
            </a:r>
            <a:r>
              <a:rPr lang="en-US" sz="3300" dirty="0"/>
              <a:t> (breast and prostate cancer) in the control of pain.</a:t>
            </a:r>
          </a:p>
          <a:p>
            <a:r>
              <a:rPr lang="en-US" sz="3300" dirty="0" err="1"/>
              <a:t>Stilboestrol</a:t>
            </a:r>
            <a:r>
              <a:rPr lang="en-US" sz="3300" dirty="0"/>
              <a:t> 1-5 mg for prostatic cancer.</a:t>
            </a:r>
          </a:p>
          <a:p>
            <a:r>
              <a:rPr lang="en-US" sz="3300" dirty="0" err="1"/>
              <a:t>Temoxifen</a:t>
            </a:r>
            <a:r>
              <a:rPr lang="en-US" sz="3300" dirty="0"/>
              <a:t> 10-20 mg daily for breast </a:t>
            </a:r>
            <a:r>
              <a:rPr lang="en-US" sz="3300" dirty="0" err="1"/>
              <a:t>cancerboth</a:t>
            </a:r>
            <a:r>
              <a:rPr lang="en-US" sz="3300" dirty="0"/>
              <a:t> are outside the budget for 905 of our patients.</a:t>
            </a:r>
          </a:p>
          <a:p>
            <a:r>
              <a:rPr lang="en-US" sz="3300" dirty="0"/>
              <a:t>Surgical castration is more affordable and slows progress in some patients with rapidly advancing prostatic cancer.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CYTOTOXIC CHEMOTHERAPY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By reducing the bulk, cytotoxic drugs can help in the control of pain.</a:t>
            </a:r>
          </a:p>
          <a:p>
            <a:r>
              <a:rPr lang="en-US" dirty="0"/>
              <a:t>SURGERY ANDORTHOPAEDIC PROCEDURES:</a:t>
            </a:r>
          </a:p>
          <a:p>
            <a:r>
              <a:rPr lang="en-US" dirty="0"/>
              <a:t>Amputation of a </a:t>
            </a:r>
            <a:r>
              <a:rPr lang="en-US" dirty="0" err="1"/>
              <a:t>tumour</a:t>
            </a:r>
            <a:r>
              <a:rPr lang="en-US" dirty="0"/>
              <a:t> bearing limb or organ may be possible and relieve pain.</a:t>
            </a:r>
          </a:p>
          <a:p>
            <a:r>
              <a:rPr lang="en-US" dirty="0"/>
              <a:t>Prophylactic internal fixation of a weight-bearing bone (when a pathological fracture through a large metastasis is likely) can help in controlling the pain due to metastasis.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NERVE BLOCKS</a:t>
            </a:r>
          </a:p>
          <a:p>
            <a:r>
              <a:rPr lang="en-US" dirty="0"/>
              <a:t>NEUROPATHIC PAIN:</a:t>
            </a:r>
          </a:p>
          <a:p>
            <a:r>
              <a:rPr lang="en-US" dirty="0"/>
              <a:t>Essential to diagnose correctly as chronic types of Neuropathic pain are not usually fully responsive to the analgesic ladder.</a:t>
            </a:r>
          </a:p>
          <a:p>
            <a:r>
              <a:rPr lang="en-US" dirty="0"/>
              <a:t>Two types:</a:t>
            </a:r>
          </a:p>
          <a:p>
            <a:r>
              <a:rPr lang="en-US" dirty="0"/>
              <a:t>1.	</a:t>
            </a:r>
            <a:r>
              <a:rPr lang="en-US" dirty="0" err="1"/>
              <a:t>Dysaesthesis</a:t>
            </a:r>
            <a:r>
              <a:rPr lang="en-US" dirty="0"/>
              <a:t>, </a:t>
            </a:r>
            <a:r>
              <a:rPr lang="en-US" dirty="0" err="1"/>
              <a:t>paraesthesia</a:t>
            </a:r>
            <a:r>
              <a:rPr lang="en-US" dirty="0"/>
              <a:t>, burning or pins and needles. Treat with </a:t>
            </a:r>
            <a:r>
              <a:rPr lang="en-US" dirty="0" err="1"/>
              <a:t>Amitryptilline</a:t>
            </a:r>
            <a:r>
              <a:rPr lang="en-US" dirty="0"/>
              <a:t> 12.5 mgs bid or 25 mgs at night. Pain should be relieved in 1-5 days.</a:t>
            </a:r>
          </a:p>
          <a:p>
            <a:r>
              <a:rPr lang="en-US" dirty="0"/>
              <a:t>2.	Severe sharp or shooting pain with no pain in between.	Phenytoin 100 mgs bid to 200 mgs </a:t>
            </a:r>
            <a:r>
              <a:rPr lang="en-US" dirty="0" err="1"/>
              <a:t>tds</a:t>
            </a:r>
            <a:r>
              <a:rPr lang="en-US" dirty="0"/>
              <a:t>. Pain should be relieved within 24 hours, if not, try </a:t>
            </a:r>
            <a:r>
              <a:rPr lang="en-US" dirty="0" err="1"/>
              <a:t>Amitryptilline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Zapf Dingbats"/>
                <a:ea typeface="Zapf Dingbats"/>
                <a:cs typeface="Zapf Dingbats"/>
                <a:sym typeface="Zapf Dingbats"/>
              </a:rPr>
              <a:t>★	</a:t>
            </a:r>
            <a:r>
              <a:rPr lang="en-US" dirty="0"/>
              <a:t>TREAT THE CAUSE:</a:t>
            </a:r>
          </a:p>
          <a:p>
            <a:r>
              <a:rPr lang="en-US" dirty="0"/>
              <a:t>AIDS INFECTION – treat infection.</a:t>
            </a:r>
          </a:p>
          <a:p>
            <a:r>
              <a:rPr lang="en-US" dirty="0"/>
              <a:t>If swelling around a </a:t>
            </a:r>
            <a:r>
              <a:rPr lang="en-US" dirty="0" err="1"/>
              <a:t>tumour</a:t>
            </a:r>
            <a:r>
              <a:rPr lang="en-US" dirty="0"/>
              <a:t>, treat with a steroid, e.g. dexamethasone (decreases inflammation and reduces size in confined space. Dexamethasone can also reduce inflammation in nerves. </a:t>
            </a:r>
          </a:p>
        </p:txBody>
      </p:sp>
    </p:spTree>
    <p:extLst>
      <p:ext uri="{BB962C8B-B14F-4D97-AF65-F5344CB8AC3E}">
        <p14:creationId xmlns:p14="http://schemas.microsoft.com/office/powerpoint/2010/main" val="3015633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dirty="0">
                <a:sym typeface="Zapf Dingbats"/>
              </a:rPr>
              <a:t>	TREAT HOLISTICALLY</a:t>
            </a:r>
          </a:p>
          <a:p>
            <a:r>
              <a:rPr lang="en-US" dirty="0">
                <a:sym typeface="Zapf Dingbats"/>
              </a:rPr>
              <a:t>As in all pain, neuropathic pain is worsened by other factors – social, spiritual, psychological and cultural aspects. These must be addressed, especially if the pain is not improving.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39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Pain is the commonest symptom experienced by the dying and certainly the most feared.</a:t>
            </a:r>
          </a:p>
          <a:p>
            <a:r>
              <a:rPr lang="en-US" dirty="0"/>
              <a:t>A.</a:t>
            </a:r>
            <a:r>
              <a:rPr lang="en-US" b="1" u="sng" dirty="0"/>
              <a:t>	NONCICEPTIVE </a:t>
            </a:r>
            <a:r>
              <a:rPr lang="en-US" dirty="0"/>
              <a:t>“normal” pain:</a:t>
            </a:r>
          </a:p>
          <a:p>
            <a:r>
              <a:rPr lang="en-US" dirty="0"/>
              <a:t>Tissue damage – the nerve pathways are intact e.g. pain from a fractured bone, aching muscle etc.</a:t>
            </a:r>
          </a:p>
          <a:p>
            <a:r>
              <a:rPr lang="en-US" dirty="0" err="1"/>
              <a:t>i</a:t>
            </a:r>
            <a:r>
              <a:rPr lang="en-US" dirty="0"/>
              <a:t>).	Somatic pain: arises from damage to body tissues and is usually well localized.</a:t>
            </a:r>
          </a:p>
          <a:p>
            <a:r>
              <a:rPr lang="en-US" dirty="0"/>
              <a:t>Ii).	Visceral pain: arises from viscera mediated by stretch receptors. It is poorly localized, deep, dull, and cramping (e.g. the pain of appendicitis, </a:t>
            </a:r>
            <a:r>
              <a:rPr lang="en-US" dirty="0" err="1"/>
              <a:t>cholecystitis</a:t>
            </a:r>
            <a:r>
              <a:rPr lang="en-US" dirty="0"/>
              <a:t>, pleurisy).</a:t>
            </a:r>
          </a:p>
        </p:txBody>
      </p:sp>
    </p:spTree>
    <p:extLst>
      <p:ext uri="{BB962C8B-B14F-4D97-AF65-F5344CB8AC3E}">
        <p14:creationId xmlns:p14="http://schemas.microsoft.com/office/powerpoint/2010/main" val="307447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B.	</a:t>
            </a:r>
            <a:r>
              <a:rPr lang="en-US" b="1" u="sng" dirty="0"/>
              <a:t>NEUROPATHIC PAIN:</a:t>
            </a:r>
          </a:p>
          <a:p>
            <a:r>
              <a:rPr lang="en-US" dirty="0"/>
              <a:t>Pain caused by damage to peripheral or central nervous system. It may remain persistent even without ongoing disease ( e.g. diabetic neuropathy, trigeminal neuralgia, or post-herpetic neuralgia). When a nerve gets damaged, changes within the neural pathway can result in chronic pain even in the absence of a continuous stimulus.</a:t>
            </a:r>
          </a:p>
        </p:txBody>
      </p:sp>
    </p:spTree>
    <p:extLst>
      <p:ext uri="{BB962C8B-B14F-4D97-AF65-F5344CB8AC3E}">
        <p14:creationId xmlns:p14="http://schemas.microsoft.com/office/powerpoint/2010/main" val="321154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DIAGNOSIS:</a:t>
            </a:r>
          </a:p>
          <a:p>
            <a:r>
              <a:rPr lang="en-US" dirty="0"/>
              <a:t>1.	Determine the exact site and type of each pain – type of pain – what affects the pain positively or negatively, previous treatments that have helped – history and physical examination.</a:t>
            </a:r>
          </a:p>
          <a:p>
            <a:r>
              <a:rPr lang="en-US" dirty="0"/>
              <a:t>2.	Take history of each pain separately:</a:t>
            </a:r>
          </a:p>
          <a:p>
            <a:r>
              <a:rPr lang="en-US" dirty="0" err="1"/>
              <a:t>i</a:t>
            </a:r>
            <a:r>
              <a:rPr lang="en-US" dirty="0"/>
              <a:t>).	Character of pain.</a:t>
            </a:r>
          </a:p>
          <a:p>
            <a:pPr lvl="1"/>
            <a:r>
              <a:rPr lang="en-US" dirty="0"/>
              <a:t>Nociceptive pain – an ache, cramps, like having a baby, throbbing etc. </a:t>
            </a:r>
          </a:p>
        </p:txBody>
      </p:sp>
    </p:spTree>
    <p:extLst>
      <p:ext uri="{BB962C8B-B14F-4D97-AF65-F5344CB8AC3E}">
        <p14:creationId xmlns:p14="http://schemas.microsoft.com/office/powerpoint/2010/main" val="11384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/>
              <a:t>Neuropathic pain is usually very difficult to describe, usually as:</a:t>
            </a:r>
          </a:p>
          <a:p>
            <a:pPr lvl="1"/>
            <a:r>
              <a:rPr lang="en-US" dirty="0"/>
              <a:t>Burning, pricking, </a:t>
            </a:r>
            <a:r>
              <a:rPr lang="en-US" dirty="0" err="1"/>
              <a:t>paraesthesia</a:t>
            </a:r>
            <a:r>
              <a:rPr lang="en-US" dirty="0"/>
              <a:t>, cold etc.</a:t>
            </a:r>
          </a:p>
          <a:p>
            <a:pPr lvl="1"/>
            <a:r>
              <a:rPr lang="en-US" dirty="0"/>
              <a:t>2.	duration of pain.</a:t>
            </a:r>
          </a:p>
          <a:p>
            <a:pPr lvl="1"/>
            <a:r>
              <a:rPr lang="en-US" dirty="0"/>
              <a:t>3.	intermittent or steady.</a:t>
            </a:r>
          </a:p>
          <a:p>
            <a:pPr lvl="1"/>
            <a:r>
              <a:rPr lang="en-US" dirty="0" err="1"/>
              <a:t>i</a:t>
            </a:r>
            <a:r>
              <a:rPr lang="en-US" dirty="0"/>
              <a:t>).	Usually steady or comes and remains</a:t>
            </a:r>
          </a:p>
          <a:p>
            <a:pPr lvl="1"/>
            <a:r>
              <a:rPr lang="en-US" dirty="0"/>
              <a:t>Ii).	Usually fleeting but very severe and intermittent indicates convulsive type of neuropathic pain</a:t>
            </a:r>
          </a:p>
          <a:p>
            <a:pPr lvl="1"/>
            <a:r>
              <a:rPr lang="en-US" dirty="0"/>
              <a:t>4.	is the pain outside or inside?</a:t>
            </a:r>
          </a:p>
          <a:p>
            <a:pPr lvl="1"/>
            <a:r>
              <a:rPr lang="en-US" dirty="0"/>
              <a:t>5.	Effect on sleep and mobility: gives a clue to severity.</a:t>
            </a:r>
          </a:p>
          <a:p>
            <a:pPr lvl="1"/>
            <a:r>
              <a:rPr lang="en-US" dirty="0"/>
              <a:t>6.	Types of analgesics tried and effect on the pain</a:t>
            </a:r>
          </a:p>
        </p:txBody>
      </p:sp>
    </p:spTree>
    <p:extLst>
      <p:ext uri="{BB962C8B-B14F-4D97-AF65-F5344CB8AC3E}">
        <p14:creationId xmlns:p14="http://schemas.microsoft.com/office/powerpoint/2010/main" val="4247951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pain was relieved, when did it come back?</a:t>
            </a:r>
          </a:p>
          <a:p>
            <a:r>
              <a:rPr lang="en-US" dirty="0"/>
              <a:t>7.	Significance of meaning of the pain to the patient e.g. Do they believe the pain is a result of witchcraft/a sign that disease </a:t>
            </a:r>
            <a:r>
              <a:rPr lang="en-US"/>
              <a:t>is progressing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1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PQRST of Pain Assessment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904810"/>
              </p:ext>
            </p:extLst>
          </p:nvPr>
        </p:nvGraphicFramePr>
        <p:xfrm>
          <a:off x="982663" y="2667000"/>
          <a:ext cx="7704137" cy="3332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8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8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Palliative</a:t>
                      </a:r>
                    </a:p>
                    <a:p>
                      <a:r>
                        <a:rPr lang="en-US" dirty="0"/>
                        <a:t>Provocative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makes</a:t>
                      </a:r>
                      <a:r>
                        <a:rPr lang="en-US" baseline="0" dirty="0"/>
                        <a:t> the pain better?</a:t>
                      </a:r>
                    </a:p>
                    <a:p>
                      <a:r>
                        <a:rPr lang="en-US" baseline="0" dirty="0"/>
                        <a:t>What makes the pain worse?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would you describe the pain?</a:t>
                      </a:r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Radiation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where does the pain start and then travel?</a:t>
                      </a:r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Severity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bad is your pain?</a:t>
                      </a:r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Temporal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 it</a:t>
                      </a:r>
                      <a:r>
                        <a:rPr lang="en-US" baseline="0" dirty="0"/>
                        <a:t> constant, or does it come and go?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794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OF 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Symptomatic treatment of the pain can go hand in hand with treatment of the cause.</a:t>
            </a:r>
          </a:p>
          <a:p>
            <a:r>
              <a:rPr lang="en-US" dirty="0"/>
              <a:t>SOMATIC PAIN – Analgesic ladder:</a:t>
            </a:r>
          </a:p>
          <a:p>
            <a:r>
              <a:rPr lang="en-US" dirty="0"/>
              <a:t>1.	MILD – Aspirin, </a:t>
            </a:r>
            <a:r>
              <a:rPr lang="en-US" dirty="0" err="1"/>
              <a:t>Paracetamol</a:t>
            </a:r>
            <a:r>
              <a:rPr lang="en-US" dirty="0"/>
              <a:t>, NSAIDs, +/- adjuvants</a:t>
            </a:r>
          </a:p>
          <a:p>
            <a:r>
              <a:rPr lang="en-US" dirty="0"/>
              <a:t>2.	MODERATE – Codeine, </a:t>
            </a:r>
            <a:r>
              <a:rPr lang="en-US" dirty="0" err="1"/>
              <a:t>Dihydrocodeine</a:t>
            </a:r>
            <a:r>
              <a:rPr lang="en-US" dirty="0"/>
              <a:t>, </a:t>
            </a:r>
          </a:p>
          <a:p>
            <a:r>
              <a:rPr lang="en-US" dirty="0"/>
              <a:t>+/- step 1 and/or Adjuvants</a:t>
            </a:r>
          </a:p>
          <a:p>
            <a:r>
              <a:rPr lang="en-US" dirty="0"/>
              <a:t>3.	SEVERE – Morphine, +/- step 1 and/or Adjuvants.</a:t>
            </a:r>
          </a:p>
        </p:txBody>
      </p:sp>
    </p:spTree>
    <p:extLst>
      <p:ext uri="{BB962C8B-B14F-4D97-AF65-F5344CB8AC3E}">
        <p14:creationId xmlns:p14="http://schemas.microsoft.com/office/powerpoint/2010/main" val="3743155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ADJUVANT DRUGS (CO-ANALGESICS)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Various drugs can help complement the analgesic ladder when used in control of pain in advanced cancer</a:t>
            </a:r>
          </a:p>
          <a:p>
            <a:r>
              <a:rPr lang="en-US" dirty="0"/>
              <a:t>STEP	1:	The NSAIDs are often of benefit in the control of pain due to bone metastasis and soft tissue infiltration.</a:t>
            </a:r>
          </a:p>
          <a:p>
            <a:r>
              <a:rPr lang="en-US" dirty="0"/>
              <a:t>STEROIDS can help in the control of pain caused by nerve and nerve root compression by </a:t>
            </a:r>
            <a:r>
              <a:rPr lang="en-US" dirty="0" err="1"/>
              <a:t>tumour</a:t>
            </a:r>
            <a:r>
              <a:rPr lang="en-US" dirty="0"/>
              <a:t> and the headache caused by raised intra-cranial pressure.</a:t>
            </a:r>
          </a:p>
        </p:txBody>
      </p:sp>
    </p:spTree>
    <p:extLst>
      <p:ext uri="{BB962C8B-B14F-4D97-AF65-F5344CB8AC3E}">
        <p14:creationId xmlns:p14="http://schemas.microsoft.com/office/powerpoint/2010/main" val="1415364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322</TotalTime>
  <Words>483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Corbel</vt:lpstr>
      <vt:lpstr>Zapf Dingbats</vt:lpstr>
      <vt:lpstr>Parallax</vt:lpstr>
      <vt:lpstr>DR URMILA SOLANKI SENIOR CONSULTANT ANAESTHETIST</vt:lpstr>
      <vt:lpstr>PAIN MANAGEMENT</vt:lpstr>
      <vt:lpstr>PowerPoint Presentation</vt:lpstr>
      <vt:lpstr>PowerPoint Presentation</vt:lpstr>
      <vt:lpstr>PowerPoint Presentation</vt:lpstr>
      <vt:lpstr>PowerPoint Presentation</vt:lpstr>
      <vt:lpstr>The PQRST of Pain Assessment</vt:lpstr>
      <vt:lpstr>TREATMENT OF PAIN</vt:lpstr>
      <vt:lpstr> ADJUVANT DRUGS (CO-ANALGESICS)</vt:lpstr>
      <vt:lpstr>PowerPoint Presentation</vt:lpstr>
      <vt:lpstr>PowerPoint Presentation</vt:lpstr>
      <vt:lpstr>OTHER MODALITIES OF TREATMENT</vt:lpstr>
      <vt:lpstr>PowerPoint Presentation</vt:lpstr>
      <vt:lpstr>CYTOTOXIC CHEMOTHERAPY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ANALGESICS</dc:title>
  <dc:creator>nambou</dc:creator>
  <cp:lastModifiedBy>user</cp:lastModifiedBy>
  <cp:revision>36</cp:revision>
  <dcterms:created xsi:type="dcterms:W3CDTF">2013-07-29T17:46:41Z</dcterms:created>
  <dcterms:modified xsi:type="dcterms:W3CDTF">2019-11-03T01:02:58Z</dcterms:modified>
</cp:coreProperties>
</file>